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sldIdLst>
    <p:sldId id="257" r:id="rId5"/>
  </p:sldIdLst>
  <p:sldSz cx="7772400" cy="10058400"/>
  <p:notesSz cx="6858000" cy="9144000"/>
  <p:embeddedFontLst>
    <p:embeddedFont>
      <p:font typeface="AGCanYouNotBold" panose="020B0604020202020204" charset="0"/>
      <p:bold r:id="rId7"/>
    </p:embeddedFont>
    <p:embeddedFont>
      <p:font typeface="AGCashMeOusside" panose="020B060402020202020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DFB"/>
    <a:srgbClr val="D3FF57"/>
    <a:srgbClr val="FF69D8"/>
    <a:srgbClr val="FF33CC"/>
    <a:srgbClr val="E161FF"/>
    <a:srgbClr val="CC00FF"/>
    <a:srgbClr val="00C9C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90D22-4570-4E04-AB38-596508E6DCFD}" v="2" dt="2020-09-01T16:26:46.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9" d="100"/>
          <a:sy n="49" d="100"/>
        </p:scale>
        <p:origin x="118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E9FC3-3971-49FC-A8EC-C1C0C937673D}" type="datetimeFigureOut">
              <a:rPr lang="en-US" smtClean="0"/>
              <a:t>9/1/2020</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83822-4DFA-4533-B2FC-BC16DEEB8645}" type="slidenum">
              <a:rPr lang="en-US" smtClean="0"/>
              <a:t>‹#›</a:t>
            </a:fld>
            <a:endParaRPr lang="en-US" dirty="0"/>
          </a:p>
        </p:txBody>
      </p:sp>
    </p:spTree>
    <p:extLst>
      <p:ext uri="{BB962C8B-B14F-4D97-AF65-F5344CB8AC3E}">
        <p14:creationId xmlns:p14="http://schemas.microsoft.com/office/powerpoint/2010/main" val="271113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7578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52844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37228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43392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77651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73350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61235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60461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161793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320607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59A14A7-EDA1-46EC-BE7A-BB275A71367F}" type="datetimeFigureOut">
              <a:rPr lang="en-US" smtClean="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C5F96-A8C2-4E05-AD3F-F4E02DB40194}" type="slidenum">
              <a:rPr lang="en-US" smtClean="0"/>
              <a:t>‹#›</a:t>
            </a:fld>
            <a:endParaRPr lang="en-US" dirty="0"/>
          </a:p>
        </p:txBody>
      </p:sp>
    </p:spTree>
    <p:extLst>
      <p:ext uri="{BB962C8B-B14F-4D97-AF65-F5344CB8AC3E}">
        <p14:creationId xmlns:p14="http://schemas.microsoft.com/office/powerpoint/2010/main" val="235694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59A14A7-EDA1-46EC-BE7A-BB275A71367F}" type="datetimeFigureOut">
              <a:rPr lang="en-US" smtClean="0"/>
              <a:t>9/1/2020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BAC5F96-A8C2-4E05-AD3F-F4E02DB40194}" type="slidenum">
              <a:rPr lang="en-US" smtClean="0"/>
              <a:t>‹#›</a:t>
            </a:fld>
            <a:endParaRPr lang="en-US" dirty="0"/>
          </a:p>
        </p:txBody>
      </p:sp>
    </p:spTree>
    <p:extLst>
      <p:ext uri="{BB962C8B-B14F-4D97-AF65-F5344CB8AC3E}">
        <p14:creationId xmlns:p14="http://schemas.microsoft.com/office/powerpoint/2010/main" val="2820655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elundeen1@cp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BDDDF97-500D-4393-B265-C203ABEA4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00" y="163230"/>
            <a:ext cx="7415799" cy="1653995"/>
          </a:xfrm>
          <a:prstGeom prst="rect">
            <a:avLst/>
          </a:prstGeom>
        </p:spPr>
      </p:pic>
      <p:sp>
        <p:nvSpPr>
          <p:cNvPr id="12" name="TextBox 11">
            <a:extLst>
              <a:ext uri="{FF2B5EF4-FFF2-40B4-BE49-F238E27FC236}">
                <a16:creationId xmlns:a16="http://schemas.microsoft.com/office/drawing/2014/main" id="{02DE3610-A2C4-4524-B4C9-0B512E01267E}"/>
              </a:ext>
            </a:extLst>
          </p:cNvPr>
          <p:cNvSpPr txBox="1"/>
          <p:nvPr/>
        </p:nvSpPr>
        <p:spPr>
          <a:xfrm>
            <a:off x="178297" y="1915295"/>
            <a:ext cx="3707901" cy="461665"/>
          </a:xfrm>
          <a:prstGeom prst="rect">
            <a:avLst/>
          </a:prstGeom>
          <a:noFill/>
        </p:spPr>
        <p:txBody>
          <a:bodyPr wrap="square" rtlCol="0">
            <a:spAutoFit/>
          </a:bodyPr>
          <a:lstStyle/>
          <a:p>
            <a:r>
              <a:rPr lang="en-US" sz="2400" dirty="0">
                <a:latin typeface="AGCanYouNotBold" panose="02000803000000000000" pitchFamily="2" charset="0"/>
                <a:ea typeface="AGCanYouNotBold" panose="02000803000000000000" pitchFamily="2" charset="0"/>
              </a:rPr>
              <a:t>Week of: September 8th </a:t>
            </a:r>
          </a:p>
        </p:txBody>
      </p:sp>
      <p:pic>
        <p:nvPicPr>
          <p:cNvPr id="22" name="Picture 21" descr="A close up of a logo&#10;&#10;Description automatically generated">
            <a:extLst>
              <a:ext uri="{FF2B5EF4-FFF2-40B4-BE49-F238E27FC236}">
                <a16:creationId xmlns:a16="http://schemas.microsoft.com/office/drawing/2014/main" id="{6664B728-7E77-40CA-B187-000DB4136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0" y="2410670"/>
            <a:ext cx="5103829" cy="5518483"/>
          </a:xfrm>
          <a:prstGeom prst="rect">
            <a:avLst/>
          </a:prstGeom>
        </p:spPr>
      </p:pic>
      <p:sp>
        <p:nvSpPr>
          <p:cNvPr id="15" name="TextBox 14">
            <a:extLst>
              <a:ext uri="{FF2B5EF4-FFF2-40B4-BE49-F238E27FC236}">
                <a16:creationId xmlns:a16="http://schemas.microsoft.com/office/drawing/2014/main" id="{2A9115D2-988A-4970-AB38-BF064AE47357}"/>
              </a:ext>
            </a:extLst>
          </p:cNvPr>
          <p:cNvSpPr txBox="1"/>
          <p:nvPr/>
        </p:nvSpPr>
        <p:spPr>
          <a:xfrm>
            <a:off x="3886198" y="1915295"/>
            <a:ext cx="3707901" cy="461665"/>
          </a:xfrm>
          <a:prstGeom prst="rect">
            <a:avLst/>
          </a:prstGeom>
          <a:noFill/>
        </p:spPr>
        <p:txBody>
          <a:bodyPr wrap="square" rtlCol="0">
            <a:spAutoFit/>
          </a:bodyPr>
          <a:lstStyle/>
          <a:p>
            <a:pPr algn="r"/>
            <a:r>
              <a:rPr lang="en-US" sz="2400" dirty="0">
                <a:latin typeface="AGCanYouNotBold" panose="02000803000000000000" pitchFamily="2" charset="0"/>
                <a:ea typeface="AGCanYouNotBold" panose="02000803000000000000" pitchFamily="2" charset="0"/>
              </a:rPr>
              <a:t>Edition #1</a:t>
            </a:r>
          </a:p>
        </p:txBody>
      </p:sp>
      <p:sp>
        <p:nvSpPr>
          <p:cNvPr id="16" name="TextBox 15">
            <a:extLst>
              <a:ext uri="{FF2B5EF4-FFF2-40B4-BE49-F238E27FC236}">
                <a16:creationId xmlns:a16="http://schemas.microsoft.com/office/drawing/2014/main" id="{74E2586C-3E2E-41CF-8F6F-A946E925D2F1}"/>
              </a:ext>
            </a:extLst>
          </p:cNvPr>
          <p:cNvSpPr txBox="1"/>
          <p:nvPr/>
        </p:nvSpPr>
        <p:spPr>
          <a:xfrm>
            <a:off x="508193" y="6136745"/>
            <a:ext cx="4051545" cy="1204580"/>
          </a:xfrm>
          <a:prstGeom prst="rect">
            <a:avLst/>
          </a:prstGeom>
          <a:noFill/>
        </p:spPr>
        <p:txBody>
          <a:bodyPr wrap="square" numCol="2" rtlCol="0">
            <a:noAutofit/>
          </a:bodyPr>
          <a:lstStyle/>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Be on time.</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Cameras On.</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Active Listening.</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Stay Focused</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Share your ideas.</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Try new things.</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Enjoy learning.</a:t>
            </a:r>
          </a:p>
          <a:p>
            <a:pPr marL="285750" indent="-285750" algn="ctr">
              <a:buFont typeface="Arial" panose="020B0604020202020204" pitchFamily="34" charset="0"/>
              <a:buChar char="•"/>
            </a:pPr>
            <a:r>
              <a:rPr lang="en-US" sz="1600" dirty="0">
                <a:latin typeface="AGCanYouNotBold" panose="02000803000000000000" pitchFamily="2" charset="0"/>
                <a:ea typeface="AGCanYouNotBold" panose="02000803000000000000" pitchFamily="2" charset="0"/>
              </a:rPr>
              <a:t>Have Fun!</a:t>
            </a:r>
          </a:p>
        </p:txBody>
      </p:sp>
      <p:sp>
        <p:nvSpPr>
          <p:cNvPr id="17" name="TextBox 16">
            <a:extLst>
              <a:ext uri="{FF2B5EF4-FFF2-40B4-BE49-F238E27FC236}">
                <a16:creationId xmlns:a16="http://schemas.microsoft.com/office/drawing/2014/main" id="{A607629C-900F-45A0-90B0-7296E5B2C3A0}"/>
              </a:ext>
            </a:extLst>
          </p:cNvPr>
          <p:cNvSpPr txBox="1"/>
          <p:nvPr/>
        </p:nvSpPr>
        <p:spPr>
          <a:xfrm>
            <a:off x="1595522" y="5566392"/>
            <a:ext cx="1963999" cy="430887"/>
          </a:xfrm>
          <a:prstGeom prst="rect">
            <a:avLst/>
          </a:prstGeom>
          <a:solidFill>
            <a:srgbClr val="D3FF57"/>
          </a:solidFill>
          <a:ln w="38100">
            <a:solidFill>
              <a:schemeClr val="tx1"/>
            </a:solidFill>
          </a:ln>
        </p:spPr>
        <p:txBody>
          <a:bodyPr wrap="square" rtlCol="0">
            <a:spAutoFit/>
          </a:bodyPr>
          <a:lstStyle/>
          <a:p>
            <a:pPr algn="ctr"/>
            <a:r>
              <a:rPr lang="en-US" sz="2200" b="1" dirty="0">
                <a:latin typeface="AGCashMeOusside" panose="02000603000000000000" pitchFamily="2" charset="0"/>
                <a:ea typeface="AGCashMeOusside" panose="02000603000000000000" pitchFamily="2" charset="0"/>
              </a:rPr>
              <a:t>Expectations</a:t>
            </a:r>
          </a:p>
        </p:txBody>
      </p:sp>
      <p:sp>
        <p:nvSpPr>
          <p:cNvPr id="20" name="TextBox 19">
            <a:extLst>
              <a:ext uri="{FF2B5EF4-FFF2-40B4-BE49-F238E27FC236}">
                <a16:creationId xmlns:a16="http://schemas.microsoft.com/office/drawing/2014/main" id="{5859A338-64C9-4C53-8541-5430E99EC6B7}"/>
              </a:ext>
            </a:extLst>
          </p:cNvPr>
          <p:cNvSpPr txBox="1"/>
          <p:nvPr/>
        </p:nvSpPr>
        <p:spPr>
          <a:xfrm>
            <a:off x="178297" y="8085018"/>
            <a:ext cx="3381224" cy="430887"/>
          </a:xfrm>
          <a:prstGeom prst="rect">
            <a:avLst/>
          </a:prstGeom>
          <a:solidFill>
            <a:srgbClr val="E161FF"/>
          </a:solidFill>
          <a:ln w="38100">
            <a:solidFill>
              <a:schemeClr val="tx1"/>
            </a:solidFill>
          </a:ln>
        </p:spPr>
        <p:txBody>
          <a:bodyPr wrap="square" rtlCol="0">
            <a:spAutoFit/>
          </a:bodyPr>
          <a:lstStyle/>
          <a:p>
            <a:pPr algn="ctr"/>
            <a:r>
              <a:rPr lang="en-US" sz="2200" b="1" dirty="0">
                <a:latin typeface="AGCashMeOusside" panose="02000603000000000000" pitchFamily="2" charset="0"/>
                <a:ea typeface="AGCashMeOusside" panose="02000603000000000000" pitchFamily="2" charset="0"/>
              </a:rPr>
              <a:t>How to Stay in Touch</a:t>
            </a:r>
          </a:p>
        </p:txBody>
      </p:sp>
      <p:sp>
        <p:nvSpPr>
          <p:cNvPr id="23" name="TextBox 22">
            <a:extLst>
              <a:ext uri="{FF2B5EF4-FFF2-40B4-BE49-F238E27FC236}">
                <a16:creationId xmlns:a16="http://schemas.microsoft.com/office/drawing/2014/main" id="{0E5C6EF4-C15A-465B-81BD-6E8379DBD526}"/>
              </a:ext>
            </a:extLst>
          </p:cNvPr>
          <p:cNvSpPr txBox="1"/>
          <p:nvPr/>
        </p:nvSpPr>
        <p:spPr>
          <a:xfrm rot="21015746">
            <a:off x="189117" y="2585308"/>
            <a:ext cx="2457445" cy="769441"/>
          </a:xfrm>
          <a:prstGeom prst="rect">
            <a:avLst/>
          </a:prstGeom>
          <a:solidFill>
            <a:srgbClr val="FF69D8"/>
          </a:solidFill>
          <a:ln w="38100">
            <a:solidFill>
              <a:schemeClr val="tx1"/>
            </a:solidFill>
          </a:ln>
        </p:spPr>
        <p:txBody>
          <a:bodyPr wrap="square" rtlCol="0">
            <a:spAutoFit/>
          </a:bodyPr>
          <a:lstStyle/>
          <a:p>
            <a:pPr algn="ctr"/>
            <a:r>
              <a:rPr lang="en-US" sz="2200" b="1" dirty="0">
                <a:latin typeface="AGCashMeOusside" panose="02000603000000000000" pitchFamily="2" charset="0"/>
                <a:ea typeface="AGCashMeOusside" panose="02000603000000000000" pitchFamily="2" charset="0"/>
              </a:rPr>
              <a:t>Remote Learning</a:t>
            </a:r>
          </a:p>
        </p:txBody>
      </p:sp>
      <p:sp>
        <p:nvSpPr>
          <p:cNvPr id="24" name="TextBox 23">
            <a:extLst>
              <a:ext uri="{FF2B5EF4-FFF2-40B4-BE49-F238E27FC236}">
                <a16:creationId xmlns:a16="http://schemas.microsoft.com/office/drawing/2014/main" id="{D621F683-097F-422F-AF0B-6C092B40CE6E}"/>
              </a:ext>
            </a:extLst>
          </p:cNvPr>
          <p:cNvSpPr txBox="1"/>
          <p:nvPr/>
        </p:nvSpPr>
        <p:spPr>
          <a:xfrm>
            <a:off x="5015466" y="2531963"/>
            <a:ext cx="2578633" cy="769441"/>
          </a:xfrm>
          <a:prstGeom prst="rect">
            <a:avLst/>
          </a:prstGeom>
          <a:solidFill>
            <a:srgbClr val="00C9C4"/>
          </a:solidFill>
          <a:ln w="38100">
            <a:solidFill>
              <a:schemeClr val="tx1"/>
            </a:solidFill>
          </a:ln>
        </p:spPr>
        <p:txBody>
          <a:bodyPr wrap="square" rtlCol="0">
            <a:spAutoFit/>
          </a:bodyPr>
          <a:lstStyle/>
          <a:p>
            <a:pPr algn="ctr"/>
            <a:r>
              <a:rPr lang="en-US" sz="2200" b="1" dirty="0">
                <a:latin typeface="AGCashMeOusside" panose="02000603000000000000" pitchFamily="2" charset="0"/>
                <a:ea typeface="AGCashMeOusside" panose="02000603000000000000" pitchFamily="2" charset="0"/>
              </a:rPr>
              <a:t>Asynchronous Learning </a:t>
            </a:r>
          </a:p>
        </p:txBody>
      </p:sp>
      <p:sp>
        <p:nvSpPr>
          <p:cNvPr id="25" name="TextBox 24">
            <a:extLst>
              <a:ext uri="{FF2B5EF4-FFF2-40B4-BE49-F238E27FC236}">
                <a16:creationId xmlns:a16="http://schemas.microsoft.com/office/drawing/2014/main" id="{526F3F61-37FA-4131-A52B-133BCE7FE208}"/>
              </a:ext>
            </a:extLst>
          </p:cNvPr>
          <p:cNvSpPr txBox="1"/>
          <p:nvPr/>
        </p:nvSpPr>
        <p:spPr>
          <a:xfrm>
            <a:off x="429815" y="3516267"/>
            <a:ext cx="4365736" cy="2062103"/>
          </a:xfrm>
          <a:prstGeom prst="rect">
            <a:avLst/>
          </a:prstGeom>
          <a:noFill/>
        </p:spPr>
        <p:txBody>
          <a:bodyPr wrap="square" rtlCol="0">
            <a:spAutoFit/>
          </a:bodyPr>
          <a:lstStyle/>
          <a:p>
            <a:pPr algn="ctr"/>
            <a:r>
              <a:rPr lang="en-US" sz="1600" dirty="0">
                <a:latin typeface="AGCanYouNotBold" panose="02000803000000000000" pitchFamily="2" charset="0"/>
                <a:ea typeface="AGCanYouNotBold" panose="02000803000000000000" pitchFamily="2" charset="0"/>
              </a:rPr>
              <a:t>  Welcome back! We will be starting online </a:t>
            </a:r>
            <a:r>
              <a:rPr lang="en-US" sz="1600" b="1" i="1" dirty="0">
                <a:latin typeface="AGCanYouNotBold" panose="020B0604020202020204" charset="0"/>
                <a:ea typeface="AGCanYouNotBold" panose="020B0604020202020204" charset="0"/>
              </a:rPr>
              <a:t>everyday at 7:45 </a:t>
            </a:r>
            <a:r>
              <a:rPr lang="en-US" sz="1600" b="1" dirty="0">
                <a:latin typeface="AGCanYouNotBold" panose="020B0604020202020204" charset="0"/>
                <a:ea typeface="AGCanYouNotBold" panose="020B0604020202020204" charset="0"/>
              </a:rPr>
              <a:t>on our Google Classroom Meet</a:t>
            </a:r>
            <a:r>
              <a:rPr lang="en-US" sz="1600" dirty="0">
                <a:latin typeface="AGCanYouNotBold" panose="02000803000000000000" pitchFamily="2" charset="0"/>
                <a:ea typeface="AGCanYouNotBold" panose="02000803000000000000" pitchFamily="2" charset="0"/>
              </a:rPr>
              <a:t>. The first week, we will be focusing on building our classroom community. This will include introduction and exploration of our new online platforms. Students will be asked to login to our learning programs and practice using them.</a:t>
            </a:r>
          </a:p>
        </p:txBody>
      </p:sp>
      <p:sp>
        <p:nvSpPr>
          <p:cNvPr id="26" name="TextBox 25">
            <a:extLst>
              <a:ext uri="{FF2B5EF4-FFF2-40B4-BE49-F238E27FC236}">
                <a16:creationId xmlns:a16="http://schemas.microsoft.com/office/drawing/2014/main" id="{2546F728-B037-4F4D-868D-7E0D4C6A1864}"/>
              </a:ext>
            </a:extLst>
          </p:cNvPr>
          <p:cNvSpPr txBox="1"/>
          <p:nvPr/>
        </p:nvSpPr>
        <p:spPr>
          <a:xfrm>
            <a:off x="5165298" y="3375022"/>
            <a:ext cx="2578633" cy="5262979"/>
          </a:xfrm>
          <a:prstGeom prst="rect">
            <a:avLst/>
          </a:prstGeom>
          <a:noFill/>
        </p:spPr>
        <p:txBody>
          <a:bodyPr wrap="square" rtlCol="0">
            <a:spAutoFit/>
          </a:bodyPr>
          <a:lstStyle/>
          <a:p>
            <a:pPr algn="ctr"/>
            <a:r>
              <a:rPr lang="en-US" sz="1600" dirty="0">
                <a:latin typeface="AGCanYouNotBold" panose="02000803000000000000" pitchFamily="2" charset="0"/>
                <a:ea typeface="AGCanYouNotBold" panose="02000803000000000000" pitchFamily="2" charset="0"/>
              </a:rPr>
              <a:t>During times when students are asked to complete asynchronous learning tasks, it is important that students are engaging with the curriculum. These times serve not only as independent work times where I can help individuals who are having trouble, but also are part of their homework time.</a:t>
            </a:r>
          </a:p>
          <a:p>
            <a:pPr algn="ctr"/>
            <a:r>
              <a:rPr lang="en-US" sz="1600" dirty="0">
                <a:latin typeface="AGCanYouNotBold" panose="02000803000000000000" pitchFamily="2" charset="0"/>
                <a:ea typeface="AGCanYouNotBold" panose="02000803000000000000" pitchFamily="2" charset="0"/>
              </a:rPr>
              <a:t>I will strive to keep the learning rigorous, intentional, and engaging, so that this year (with all its uncertainty) will be a productive academic year for your child.</a:t>
            </a:r>
          </a:p>
        </p:txBody>
      </p:sp>
      <p:sp>
        <p:nvSpPr>
          <p:cNvPr id="27" name="TextBox 26">
            <a:extLst>
              <a:ext uri="{FF2B5EF4-FFF2-40B4-BE49-F238E27FC236}">
                <a16:creationId xmlns:a16="http://schemas.microsoft.com/office/drawing/2014/main" id="{9715C8A3-E0F8-4E67-B0F5-BF20487A897D}"/>
              </a:ext>
            </a:extLst>
          </p:cNvPr>
          <p:cNvSpPr txBox="1"/>
          <p:nvPr/>
        </p:nvSpPr>
        <p:spPr>
          <a:xfrm>
            <a:off x="178297" y="8554083"/>
            <a:ext cx="7301556" cy="181588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GCanYouNotBold" panose="02000803000000000000" pitchFamily="2" charset="0"/>
                <a:ea typeface="AGCanYouNotBold" panose="02000803000000000000" pitchFamily="2" charset="0"/>
              </a:rPr>
              <a:t>Classroom Website</a:t>
            </a:r>
          </a:p>
          <a:p>
            <a:pPr marL="342900" indent="-342900">
              <a:buFont typeface="Arial" panose="020B0604020202020204" pitchFamily="34" charset="0"/>
              <a:buChar char="•"/>
            </a:pPr>
            <a:r>
              <a:rPr lang="en-US" dirty="0">
                <a:latin typeface="AGCanYouNotBold" panose="02000803000000000000" pitchFamily="2" charset="0"/>
                <a:ea typeface="AGCanYouNotBold" panose="02000803000000000000" pitchFamily="2" charset="0"/>
              </a:rPr>
              <a:t>Virtual Classroom (Found on Website)</a:t>
            </a:r>
          </a:p>
          <a:p>
            <a:pPr marL="342900" indent="-342900">
              <a:buFont typeface="Arial" panose="020B0604020202020204" pitchFamily="34" charset="0"/>
              <a:buChar char="•"/>
            </a:pPr>
            <a:r>
              <a:rPr lang="en-US" dirty="0">
                <a:latin typeface="AGCanYouNotBold" panose="02000803000000000000" pitchFamily="2" charset="0"/>
                <a:ea typeface="AGCanYouNotBold" panose="02000803000000000000" pitchFamily="2" charset="0"/>
              </a:rPr>
              <a:t>Class </a:t>
            </a:r>
            <a:r>
              <a:rPr lang="en-US" dirty="0" err="1">
                <a:latin typeface="AGCanYouNotBold" panose="02000803000000000000" pitchFamily="2" charset="0"/>
                <a:ea typeface="AGCanYouNotBold" panose="02000803000000000000" pitchFamily="2" charset="0"/>
              </a:rPr>
              <a:t>DoJo</a:t>
            </a:r>
            <a:endParaRPr lang="en-US" dirty="0">
              <a:latin typeface="AGCanYouNotBold" panose="02000803000000000000" pitchFamily="2" charset="0"/>
              <a:ea typeface="AGCanYouNotBold" panose="02000803000000000000" pitchFamily="2" charset="0"/>
            </a:endParaRPr>
          </a:p>
          <a:p>
            <a:pPr marL="342900" indent="-342900">
              <a:buFont typeface="Arial" panose="020B0604020202020204" pitchFamily="34" charset="0"/>
              <a:buChar char="•"/>
            </a:pPr>
            <a:r>
              <a:rPr lang="en-US" dirty="0">
                <a:latin typeface="AGCanYouNotBold" panose="02000803000000000000" pitchFamily="2" charset="0"/>
                <a:ea typeface="AGCanYouNotBold" panose="02000803000000000000" pitchFamily="2" charset="0"/>
              </a:rPr>
              <a:t>Google Classroom (Guardian Report)</a:t>
            </a:r>
          </a:p>
          <a:p>
            <a:pPr marL="342900" indent="-342900">
              <a:buFont typeface="Arial" panose="020B0604020202020204" pitchFamily="34" charset="0"/>
              <a:buChar char="•"/>
            </a:pPr>
            <a:r>
              <a:rPr lang="en-US" dirty="0">
                <a:latin typeface="AGCanYouNotBold" panose="02000803000000000000" pitchFamily="2" charset="0"/>
                <a:ea typeface="AGCanYouNotBold" panose="02000803000000000000" pitchFamily="2" charset="0"/>
              </a:rPr>
              <a:t>Email: </a:t>
            </a:r>
            <a:r>
              <a:rPr lang="en-US" dirty="0">
                <a:latin typeface="AGCanYouNotBold" panose="02000803000000000000" pitchFamily="2" charset="0"/>
                <a:ea typeface="AGCanYouNotBold" panose="02000803000000000000" pitchFamily="2" charset="0"/>
                <a:hlinkClick r:id="rId4"/>
              </a:rPr>
              <a:t>elundeen1@cps.edu</a:t>
            </a:r>
            <a:r>
              <a:rPr lang="en-US" dirty="0">
                <a:latin typeface="AGCanYouNotBold" panose="02000803000000000000" pitchFamily="2" charset="0"/>
                <a:ea typeface="AGCanYouNotBold" panose="02000803000000000000" pitchFamily="2" charset="0"/>
              </a:rPr>
              <a:t>     Phone: (312) 569-9833</a:t>
            </a:r>
          </a:p>
          <a:p>
            <a:pPr marL="342900" indent="-342900">
              <a:buFont typeface="Arial" panose="020B0604020202020204" pitchFamily="34" charset="0"/>
              <a:buChar char="•"/>
            </a:pPr>
            <a:endParaRPr lang="en-US" sz="2200" dirty="0">
              <a:latin typeface="AGCanYouNotBold" panose="02000803000000000000" pitchFamily="2" charset="0"/>
              <a:ea typeface="AGCanYouNotBold" panose="02000803000000000000" pitchFamily="2" charset="0"/>
            </a:endParaRPr>
          </a:p>
        </p:txBody>
      </p:sp>
      <p:pic>
        <p:nvPicPr>
          <p:cNvPr id="2" name="Picture 1">
            <a:extLst>
              <a:ext uri="{FF2B5EF4-FFF2-40B4-BE49-F238E27FC236}">
                <a16:creationId xmlns:a16="http://schemas.microsoft.com/office/drawing/2014/main" id="{CDA13C08-6566-4FFE-97D1-E76BF097F6CC}"/>
              </a:ext>
            </a:extLst>
          </p:cNvPr>
          <p:cNvPicPr>
            <a:picLocks noChangeAspect="1"/>
          </p:cNvPicPr>
          <p:nvPr/>
        </p:nvPicPr>
        <p:blipFill>
          <a:blip r:embed="rId5"/>
          <a:stretch>
            <a:fillRect/>
          </a:stretch>
        </p:blipFill>
        <p:spPr>
          <a:xfrm>
            <a:off x="395399" y="410117"/>
            <a:ext cx="7004911" cy="755367"/>
          </a:xfrm>
          <a:prstGeom prst="rect">
            <a:avLst/>
          </a:prstGeom>
        </p:spPr>
      </p:pic>
      <p:sp>
        <p:nvSpPr>
          <p:cNvPr id="3" name="TextBox 2">
            <a:extLst>
              <a:ext uri="{FF2B5EF4-FFF2-40B4-BE49-F238E27FC236}">
                <a16:creationId xmlns:a16="http://schemas.microsoft.com/office/drawing/2014/main" id="{58D40FB4-A4B5-4BC4-A0A6-28CA2190FD6B}"/>
              </a:ext>
            </a:extLst>
          </p:cNvPr>
          <p:cNvSpPr txBox="1"/>
          <p:nvPr/>
        </p:nvSpPr>
        <p:spPr>
          <a:xfrm>
            <a:off x="1776549" y="1052077"/>
            <a:ext cx="4023360" cy="430887"/>
          </a:xfrm>
          <a:prstGeom prst="rect">
            <a:avLst/>
          </a:prstGeom>
          <a:solidFill>
            <a:srgbClr val="9FFDFB"/>
          </a:solidFill>
          <a:ln w="38100">
            <a:solidFill>
              <a:schemeClr val="tx1"/>
            </a:solidFill>
          </a:ln>
        </p:spPr>
        <p:txBody>
          <a:bodyPr wrap="square" rtlCol="0">
            <a:spAutoFit/>
          </a:bodyPr>
          <a:lstStyle/>
          <a:p>
            <a:pPr algn="ctr"/>
            <a:r>
              <a:rPr lang="en-US" sz="2200" b="1" dirty="0">
                <a:latin typeface="AGCashMeOusside" panose="02000603000000000000" pitchFamily="2" charset="0"/>
                <a:ea typeface="AGCashMeOusside" panose="02000603000000000000" pitchFamily="2" charset="0"/>
              </a:rPr>
              <a:t>Ms. Lundeen’s Class- Rm 206</a:t>
            </a:r>
          </a:p>
        </p:txBody>
      </p:sp>
    </p:spTree>
    <p:extLst>
      <p:ext uri="{BB962C8B-B14F-4D97-AF65-F5344CB8AC3E}">
        <p14:creationId xmlns:p14="http://schemas.microsoft.com/office/powerpoint/2010/main" val="3329658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4AD422FC1E24FB53DFCA8E79AC37D" ma:contentTypeVersion="13" ma:contentTypeDescription="Create a new document." ma:contentTypeScope="" ma:versionID="c4ffd071b87d451382ee86a30355f618">
  <xsd:schema xmlns:xsd="http://www.w3.org/2001/XMLSchema" xmlns:xs="http://www.w3.org/2001/XMLSchema" xmlns:p="http://schemas.microsoft.com/office/2006/metadata/properties" xmlns:ns3="d85d347f-239b-43f1-99f9-ca30589a5cd7" xmlns:ns4="26267261-77c6-4232-a1ad-ef761d80caff" targetNamespace="http://schemas.microsoft.com/office/2006/metadata/properties" ma:root="true" ma:fieldsID="95e4e50680bea12fd85d027640bab2bc" ns3:_="" ns4:_="">
    <xsd:import namespace="d85d347f-239b-43f1-99f9-ca30589a5cd7"/>
    <xsd:import namespace="26267261-77c6-4232-a1ad-ef761d80ca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d347f-239b-43f1-99f9-ca30589a5c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267261-77c6-4232-a1ad-ef761d80caf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7A196-589F-408A-A52F-C42BA62367C8}">
  <ds:schemaRefs>
    <ds:schemaRef ds:uri="http://schemas.microsoft.com/sharepoint/v3/contenttype/forms"/>
  </ds:schemaRefs>
</ds:datastoreItem>
</file>

<file path=customXml/itemProps2.xml><?xml version="1.0" encoding="utf-8"?>
<ds:datastoreItem xmlns:ds="http://schemas.openxmlformats.org/officeDocument/2006/customXml" ds:itemID="{CA0FA84F-4F56-46E1-A555-3CAC53593169}">
  <ds:schemaRefs>
    <ds:schemaRef ds:uri="http://purl.org/dc/terms/"/>
    <ds:schemaRef ds:uri="http://schemas.microsoft.com/office/2006/metadata/properties"/>
    <ds:schemaRef ds:uri="http://schemas.microsoft.com/office/2006/documentManagement/types"/>
    <ds:schemaRef ds:uri="http://purl.org/dc/elements/1.1/"/>
    <ds:schemaRef ds:uri="d85d347f-239b-43f1-99f9-ca30589a5cd7"/>
    <ds:schemaRef ds:uri="http://schemas.microsoft.com/office/infopath/2007/PartnerControls"/>
    <ds:schemaRef ds:uri="http://schemas.openxmlformats.org/package/2006/metadata/core-properties"/>
    <ds:schemaRef ds:uri="26267261-77c6-4232-a1ad-ef761d80caff"/>
    <ds:schemaRef ds:uri="http://www.w3.org/XML/1998/namespace"/>
    <ds:schemaRef ds:uri="http://purl.org/dc/dcmitype/"/>
  </ds:schemaRefs>
</ds:datastoreItem>
</file>

<file path=customXml/itemProps3.xml><?xml version="1.0" encoding="utf-8"?>
<ds:datastoreItem xmlns:ds="http://schemas.openxmlformats.org/officeDocument/2006/customXml" ds:itemID="{AA47D633-3540-427A-8ACD-6A7231904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5d347f-239b-43f1-99f9-ca30589a5cd7"/>
    <ds:schemaRef ds:uri="26267261-77c6-4232-a1ad-ef761d80c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2573</TotalTime>
  <Words>224</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 Light</vt:lpstr>
      <vt:lpstr>AGCanYouNotBold</vt:lpstr>
      <vt:lpstr>Calibri</vt:lpstr>
      <vt:lpstr>AGCashMeOusside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McNeill</dc:creator>
  <cp:lastModifiedBy>libby lundeen</cp:lastModifiedBy>
  <cp:revision>19</cp:revision>
  <dcterms:created xsi:type="dcterms:W3CDTF">2020-03-14T01:26:47Z</dcterms:created>
  <dcterms:modified xsi:type="dcterms:W3CDTF">2020-09-01T16:57:54Z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0x010100C574AD422FC1E24FB53DFCA8E79AC37D</vt:lpwstr>
  </property>
</Properties>
</file>